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de-DE"/>
              <a:t>7/23/19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de-DE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/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SPM Inh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94415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pic>
        <p:nvPicPr>
          <p:cNvPr id="3" name="Image 0" descr="Wortmarke WORKSPACE.P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8615" y="6473952"/>
            <a:ext cx="1234440" cy="140726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de-DE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r>
              <a:rPr lang="de-DE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Titel</a:t>
            </a:r>
            <a:endParaRPr lang="de-DE" sz="2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workspace.pm/de?utm_source=vorlage&amp;utm_medium=pptx&amp;utm_campaign=stakeholderanalyse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Stakeholder-Matrix: Einfluss und Konfliktpotenzial</a:t>
            </a:r>
            <a:endParaRPr lang="de-DE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DE" altLang="en-US" sz="900" b="1" spc="150" kern="0" dirty="0">
                <a:solidFill>
                  <a:srgbClr val="1D4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STAKEHOLDERANALYSE</a:t>
            </a:r>
            <a:pPr indent="0" marL="0">
              <a:buNone/>
            </a:pPr>
            <a:r>
              <a:rPr lang="de-DE" alt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Stand: 17.09.2026</a:t>
            </a:r>
            <a:endParaRPr lang="de-DE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DE" alt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aus einem Projekt zehn werden: Statusberichte, Risiken und Ressourcen in WORKSPACE.PM  ·  </a:t>
            </a:r>
            <a:pPr indent="0" marL="0">
              <a:buNone/>
            </a:pPr>
            <a:r>
              <a:rPr lang="de-DE" altLang="en-US" sz="800" u="sng" dirty="0">
                <a:solidFill>
                  <a:srgbClr val="1D4ED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workspace.pm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workspace.pm</a:t>
            </a:r>
            <a:endParaRPr lang="de-DE" sz="800" dirty="0"/>
          </a:p>
        </p:txBody>
      </p:sp>
      <p:sp>
        <p:nvSpPr>
          <p:cNvPr id="5" name="Text 3"/>
          <p:cNvSpPr/>
          <p:nvPr/>
        </p:nvSpPr>
        <p:spPr>
          <a:xfrm rot="16200000">
            <a:off x="-1394460" y="3314700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EINFLUSS / MACHT</a:t>
            </a:r>
            <a:pPr algn="ctr" indent="0" marL="0">
              <a:buNone/>
            </a:pPr>
            <a:r>
              <a:rPr lang="de-DE" alt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gering  →  hoch</a:t>
            </a:r>
            <a:endParaRPr lang="de-DE" sz="800" dirty="0"/>
          </a:p>
        </p:txBody>
      </p:sp>
      <p:sp>
        <p:nvSpPr>
          <p:cNvPr id="6" name="Text 4"/>
          <p:cNvSpPr/>
          <p:nvPr/>
        </p:nvSpPr>
        <p:spPr>
          <a:xfrm>
            <a:off x="1051560" y="5605272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KONFLIKTPOTENZIAL</a:t>
            </a:r>
            <a:pPr algn="ctr" indent="0" marL="0">
              <a:buNone/>
            </a:pPr>
            <a:r>
              <a:rPr lang="de-DE" alt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gering  →  hoch</a:t>
            </a:r>
            <a:endParaRPr lang="de-DE" sz="800" dirty="0"/>
          </a:p>
        </p:txBody>
      </p:sp>
      <p:sp>
        <p:nvSpPr>
          <p:cNvPr id="7" name="Shape 5"/>
          <p:cNvSpPr/>
          <p:nvPr/>
        </p:nvSpPr>
        <p:spPr>
          <a:xfrm>
            <a:off x="1051560" y="1371600"/>
            <a:ext cx="4069080" cy="208026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61288" y="1444752"/>
            <a:ext cx="38496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1100" b="1" spc="100" kern="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PARTIZIPATIV</a:t>
            </a:r>
            <a:pPr indent="0" marL="0">
              <a:buNone/>
            </a:pPr>
            <a:r>
              <a:rPr lang="de-DE" alt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Aktiv einbinden</a:t>
            </a:r>
            <a:endParaRPr lang="de-DE" sz="1100" dirty="0"/>
          </a:p>
          <a:p>
            <a:pPr indent="0" marL="0">
              <a:buNone/>
            </a:pPr>
            <a:r>
              <a:rPr lang="de-DE" alt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Einfluss 3 bis 5, Konflikt 1 bis 2</a:t>
            </a:r>
            <a:endParaRPr lang="de-DE" sz="1100" dirty="0"/>
          </a:p>
        </p:txBody>
      </p:sp>
      <p:sp>
        <p:nvSpPr>
          <p:cNvPr id="9" name="Shape 7"/>
          <p:cNvSpPr/>
          <p:nvPr/>
        </p:nvSpPr>
        <p:spPr>
          <a:xfrm>
            <a:off x="5120640" y="1371600"/>
            <a:ext cx="4069080" cy="208026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30368" y="1444752"/>
            <a:ext cx="38496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1100" b="1" spc="100" kern="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DISKURSIV</a:t>
            </a:r>
            <a:pPr indent="0" marL="0">
              <a:buNone/>
            </a:pPr>
            <a:r>
              <a:rPr lang="de-DE" alt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Dialog suchen</a:t>
            </a:r>
            <a:endParaRPr lang="de-DE" sz="1100" dirty="0"/>
          </a:p>
          <a:p>
            <a:pPr indent="0" marL="0">
              <a:buNone/>
            </a:pPr>
            <a:r>
              <a:rPr lang="de-DE" alt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Einfluss 3 bis 5, Konflikt 3 bis 5</a:t>
            </a:r>
            <a:endParaRPr lang="de-DE" sz="1100" dirty="0"/>
          </a:p>
        </p:txBody>
      </p:sp>
      <p:sp>
        <p:nvSpPr>
          <p:cNvPr id="11" name="Shape 9"/>
          <p:cNvSpPr/>
          <p:nvPr/>
        </p:nvSpPr>
        <p:spPr>
          <a:xfrm>
            <a:off x="1051560" y="3451860"/>
            <a:ext cx="4069080" cy="208026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61288" y="3525012"/>
            <a:ext cx="38496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1100" b="1" spc="100" kern="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RESTRIKTIV</a:t>
            </a:r>
            <a:pPr indent="0" marL="0">
              <a:buNone/>
            </a:pPr>
            <a:r>
              <a:rPr lang="de-DE" alt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Informieren</a:t>
            </a:r>
            <a:endParaRPr lang="de-DE" sz="1100" dirty="0"/>
          </a:p>
          <a:p>
            <a:pPr indent="0" marL="0">
              <a:buNone/>
            </a:pPr>
            <a:r>
              <a:rPr lang="de-DE" alt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Einfluss 1 bis 2, Konflikt 1 bis 3</a:t>
            </a:r>
            <a:endParaRPr lang="de-DE" sz="1100" dirty="0"/>
          </a:p>
        </p:txBody>
      </p:sp>
      <p:sp>
        <p:nvSpPr>
          <p:cNvPr id="13" name="Shape 11"/>
          <p:cNvSpPr/>
          <p:nvPr/>
        </p:nvSpPr>
        <p:spPr>
          <a:xfrm>
            <a:off x="5120640" y="3451860"/>
            <a:ext cx="4069080" cy="2080260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230368" y="3525012"/>
            <a:ext cx="384962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1100" b="1" spc="100" kern="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REPRESSIV</a:t>
            </a:r>
            <a:pPr indent="0" marL="0">
              <a:buNone/>
            </a:pPr>
            <a:r>
              <a:rPr lang="de-DE" alt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Beobachten</a:t>
            </a:r>
            <a:endParaRPr lang="de-DE" sz="1100" dirty="0"/>
          </a:p>
          <a:p>
            <a:pPr indent="0" marL="0">
              <a:buNone/>
            </a:pPr>
            <a:r>
              <a:rPr lang="de-DE" altLang="en-US" sz="8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Einfluss 1 bis 2, Konflikt 4 bis 5</a:t>
            </a:r>
            <a:endParaRPr lang="de-DE" sz="1100" dirty="0"/>
          </a:p>
        </p:txBody>
      </p:sp>
      <p:sp>
        <p:nvSpPr>
          <p:cNvPr id="15" name="Shape 13"/>
          <p:cNvSpPr/>
          <p:nvPr/>
        </p:nvSpPr>
        <p:spPr>
          <a:xfrm>
            <a:off x="5120640" y="1371600"/>
            <a:ext cx="0" cy="4160520"/>
          </a:xfrm>
          <a:prstGeom prst="line">
            <a:avLst/>
          </a:prstGeom>
          <a:noFill/>
          <a:ln w="12700">
            <a:solidFill>
              <a:srgbClr val="0F172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51560" y="3451860"/>
            <a:ext cx="8138160" cy="0"/>
          </a:xfrm>
          <a:prstGeom prst="line">
            <a:avLst/>
          </a:prstGeom>
          <a:noFill/>
          <a:ln w="12700">
            <a:solidFill>
              <a:srgbClr val="0F17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509760" y="1371600"/>
            <a:ext cx="213329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DE" altLang="en-US" sz="800" b="1" spc="100" kern="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NAMENSKÄRTCHEN</a:t>
            </a:r>
            <a:endParaRPr lang="de-DE" sz="800" dirty="0"/>
          </a:p>
        </p:txBody>
      </p:sp>
      <p:sp>
        <p:nvSpPr>
          <p:cNvPr id="18" name="Text 16"/>
          <p:cNvSpPr/>
          <p:nvPr/>
        </p:nvSpPr>
        <p:spPr>
          <a:xfrm>
            <a:off x="9509760" y="1664208"/>
            <a:ext cx="2133295" cy="274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76200" tIns="0" rIns="76200" bIns="0" rtlCol="0" anchor="ctr"/>
          <a:lstStyle/>
          <a:p>
            <a:pPr indent="0" marL="0">
              <a:buNone/>
            </a:pPr>
            <a:r>
              <a:rPr lang="de-DE" alt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de-DE" sz="1000" dirty="0"/>
          </a:p>
        </p:txBody>
      </p:sp>
      <p:sp>
        <p:nvSpPr>
          <p:cNvPr id="19" name="Text 17"/>
          <p:cNvSpPr/>
          <p:nvPr/>
        </p:nvSpPr>
        <p:spPr>
          <a:xfrm>
            <a:off x="9509760" y="2002536"/>
            <a:ext cx="2133295" cy="274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76200" tIns="0" rIns="76200" bIns="0" rtlCol="0" anchor="ctr"/>
          <a:lstStyle/>
          <a:p>
            <a:pPr indent="0" marL="0">
              <a:buNone/>
            </a:pPr>
            <a:r>
              <a:rPr lang="de-DE" alt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de-DE" sz="1000" dirty="0"/>
          </a:p>
        </p:txBody>
      </p:sp>
      <p:sp>
        <p:nvSpPr>
          <p:cNvPr id="20" name="Text 18"/>
          <p:cNvSpPr/>
          <p:nvPr/>
        </p:nvSpPr>
        <p:spPr>
          <a:xfrm>
            <a:off x="9509760" y="2340864"/>
            <a:ext cx="2133295" cy="274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76200" tIns="0" rIns="76200" bIns="0" rtlCol="0" anchor="ctr"/>
          <a:lstStyle/>
          <a:p>
            <a:pPr indent="0" marL="0">
              <a:buNone/>
            </a:pPr>
            <a:r>
              <a:rPr lang="de-DE" alt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de-DE" sz="1000" dirty="0"/>
          </a:p>
        </p:txBody>
      </p:sp>
      <p:sp>
        <p:nvSpPr>
          <p:cNvPr id="21" name="Text 19"/>
          <p:cNvSpPr/>
          <p:nvPr/>
        </p:nvSpPr>
        <p:spPr>
          <a:xfrm>
            <a:off x="9509760" y="2679192"/>
            <a:ext cx="2133295" cy="274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76200" tIns="0" rIns="76200" bIns="0" rtlCol="0" anchor="ctr"/>
          <a:lstStyle/>
          <a:p>
            <a:pPr indent="0" marL="0">
              <a:buNone/>
            </a:pPr>
            <a:r>
              <a:rPr lang="de-DE" alt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de-DE" sz="1000" dirty="0"/>
          </a:p>
        </p:txBody>
      </p:sp>
      <p:sp>
        <p:nvSpPr>
          <p:cNvPr id="22" name="Text 20"/>
          <p:cNvSpPr/>
          <p:nvPr/>
        </p:nvSpPr>
        <p:spPr>
          <a:xfrm>
            <a:off x="9509760" y="3017520"/>
            <a:ext cx="2133295" cy="274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76200" tIns="0" rIns="76200" bIns="0" rtlCol="0" anchor="ctr"/>
          <a:lstStyle/>
          <a:p>
            <a:pPr indent="0" marL="0">
              <a:buNone/>
            </a:pPr>
            <a:r>
              <a:rPr lang="de-DE" alt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de-DE" sz="1000" dirty="0"/>
          </a:p>
        </p:txBody>
      </p:sp>
      <p:sp>
        <p:nvSpPr>
          <p:cNvPr id="23" name="Text 21"/>
          <p:cNvSpPr/>
          <p:nvPr/>
        </p:nvSpPr>
        <p:spPr>
          <a:xfrm>
            <a:off x="9509760" y="3355848"/>
            <a:ext cx="2133295" cy="274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76200" tIns="0" rIns="76200" bIns="0" rtlCol="0" anchor="ctr"/>
          <a:lstStyle/>
          <a:p>
            <a:pPr indent="0" marL="0">
              <a:buNone/>
            </a:pPr>
            <a:r>
              <a:rPr lang="de-DE" alt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de-DE" sz="1000" dirty="0"/>
          </a:p>
        </p:txBody>
      </p:sp>
      <p:sp>
        <p:nvSpPr>
          <p:cNvPr id="24" name="Text 22"/>
          <p:cNvSpPr/>
          <p:nvPr/>
        </p:nvSpPr>
        <p:spPr>
          <a:xfrm>
            <a:off x="9509760" y="3694176"/>
            <a:ext cx="2133295" cy="274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76200" tIns="0" rIns="76200" bIns="0" rtlCol="0" anchor="ctr"/>
          <a:lstStyle/>
          <a:p>
            <a:pPr indent="0" marL="0">
              <a:buNone/>
            </a:pPr>
            <a:r>
              <a:rPr lang="de-DE" alt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de-DE" sz="1000" dirty="0"/>
          </a:p>
        </p:txBody>
      </p:sp>
      <p:sp>
        <p:nvSpPr>
          <p:cNvPr id="25" name="Text 23"/>
          <p:cNvSpPr/>
          <p:nvPr/>
        </p:nvSpPr>
        <p:spPr>
          <a:xfrm>
            <a:off x="9509760" y="4032504"/>
            <a:ext cx="2133295" cy="274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76200" tIns="0" rIns="76200" bIns="0" rtlCol="0" anchor="ctr"/>
          <a:lstStyle/>
          <a:p>
            <a:pPr indent="0" marL="0">
              <a:buNone/>
            </a:pPr>
            <a:r>
              <a:rPr lang="de-DE" alt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de-DE" sz="1000" dirty="0"/>
          </a:p>
        </p:txBody>
      </p:sp>
      <p:sp>
        <p:nvSpPr>
          <p:cNvPr id="26" name="Text 24"/>
          <p:cNvSpPr/>
          <p:nvPr/>
        </p:nvSpPr>
        <p:spPr>
          <a:xfrm>
            <a:off x="9509760" y="4370832"/>
            <a:ext cx="2133295" cy="274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76200" tIns="0" rIns="76200" bIns="0" rtlCol="0" anchor="ctr"/>
          <a:lstStyle/>
          <a:p>
            <a:pPr indent="0" marL="0">
              <a:buNone/>
            </a:pPr>
            <a:r>
              <a:rPr lang="de-DE" alt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de-DE" sz="1000" dirty="0"/>
          </a:p>
        </p:txBody>
      </p:sp>
      <p:sp>
        <p:nvSpPr>
          <p:cNvPr id="27" name="Text 25"/>
          <p:cNvSpPr/>
          <p:nvPr/>
        </p:nvSpPr>
        <p:spPr>
          <a:xfrm>
            <a:off x="9509760" y="4709160"/>
            <a:ext cx="2133295" cy="274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76200" tIns="0" rIns="76200" bIns="0" rtlCol="0" anchor="ctr"/>
          <a:lstStyle/>
          <a:p>
            <a:pPr indent="0" marL="0">
              <a:buNone/>
            </a:pPr>
            <a:r>
              <a:rPr lang="de-DE" alt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de-DE" sz="1000" dirty="0"/>
          </a:p>
        </p:txBody>
      </p:sp>
      <p:sp>
        <p:nvSpPr>
          <p:cNvPr id="28" name="Text 26"/>
          <p:cNvSpPr/>
          <p:nvPr/>
        </p:nvSpPr>
        <p:spPr>
          <a:xfrm>
            <a:off x="9509760" y="5093208"/>
            <a:ext cx="2133295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Kärtchen anklicken, Namen eintippen und in das passende Feld ziehen. Weitere Kärtchen: markieren, Strg+D. Einfluss und Konflikt wie im Register (1 bis 5).</a:t>
            </a:r>
            <a:endParaRPr lang="de-DE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AMNAU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Stakeholderanalyse - Vorlage (Stakeholder-Matrix als Folie)</dc:title>
  <dc:subject>Stakeholder-Matrix (Stakeholder-Portfolio): Einfluss gegen Konfliktpotenzial, vier Strategiefelder zum Einsortieren</dc:subject>
  <dc:creator>WORKSPACE.PM</dc:creator>
  <cp:lastModifiedBy>WORKSPACE.PM</cp:lastModifiedBy>
  <cp:revision>1</cp:revision>
  <dcterms:created xsi:type="dcterms:W3CDTF">2026-09-29T14:40:14Z</dcterms:created>
  <dcterms:modified xsi:type="dcterms:W3CDTF">2026-09-29T14:40:14Z</dcterms:modified>
</cp:coreProperties>
</file>