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de-DE"/>
              <a:t>7/23/19</a:t>
            </a:fld>
            <a:endParaRPr lang="de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Click to edit Master text styles</a:t>
            </a:r>
          </a:p>
          <a:p>
            <a:pPr lvl="1"/>
            <a:r>
              <a:rPr lang="de-DE"/>
              <a:t>Second level</a:t>
            </a:r>
          </a:p>
          <a:p>
            <a:pPr lvl="2"/>
            <a:r>
              <a:rPr lang="de-DE"/>
              <a:t>Third level</a:t>
            </a:r>
          </a:p>
          <a:p>
            <a:pPr lvl="3"/>
            <a:r>
              <a:rPr lang="de-DE"/>
              <a:t>Fourth level</a:t>
            </a:r>
          </a:p>
          <a:p>
            <a:pPr lvl="4"/>
            <a:r>
              <a:rPr lang="de-DE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de-DE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/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de-DE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SPM Inha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" y="6355080"/>
            <a:ext cx="11094415" cy="0"/>
          </a:xfrm>
          <a:prstGeom prst="line">
            <a:avLst/>
          </a:prstGeom>
          <a:noFill/>
          <a:ln w="9525">
            <a:solidFill>
              <a:srgbClr val="CBD5E1"/>
            </a:solidFill>
            <a:prstDash val="solid"/>
          </a:ln>
        </p:spPr>
      </p:sp>
      <p:pic>
        <p:nvPicPr>
          <p:cNvPr id="3" name="Image 0" descr="Wortmarke WORKSPACE.PM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8615" y="6473952"/>
            <a:ext cx="1234440" cy="140726"/>
          </a:xfrm>
          <a:prstGeom prst="rect">
            <a:avLst/>
          </a:prstGeom>
        </p:spPr>
      </p:pic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de-DE" sz="2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defRPr>
            </a:lvl1pPr>
          </a:lstStyle>
          <a:p>
            <a:pPr algn="l" indent="0" marL="0">
              <a:buNone/>
            </a:pPr>
            <a:r>
              <a:rPr lang="de-DE" sz="2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Titel</a:t>
            </a:r>
            <a:endParaRPr lang="de-DE" sz="2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workspace.pm/de?utm_source=vorlage&amp;utm_medium=pptx&amp;utm_campaign=projektstatusbericht" TargetMode="External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548640" y="640080"/>
            <a:ext cx="1109441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de-DE" altLang="en-US" sz="26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Projektstatusbericht Nr. __ - Projektname</a:t>
            </a:r>
            <a:endParaRPr lang="de-DE" sz="2600" dirty="0"/>
          </a:p>
        </p:txBody>
      </p:sp>
      <p:sp>
        <p:nvSpPr>
          <p:cNvPr id="3" name="Text 1"/>
          <p:cNvSpPr/>
          <p:nvPr/>
        </p:nvSpPr>
        <p:spPr>
          <a:xfrm>
            <a:off x="548640" y="29260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DE" altLang="en-US" sz="900" b="1" spc="150" kern="0" dirty="0">
                <a:solidFill>
                  <a:srgbClr val="1D4E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PROJEKTSTATUSBERICHT</a:t>
            </a:r>
            <a:pPr indent="0" marL="0">
              <a:buNone/>
            </a:pPr>
            <a:r>
              <a:rPr lang="de-DE" alt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·   Stand: 17.09.2026</a:t>
            </a:r>
            <a:endParaRPr lang="de-DE" sz="900" dirty="0"/>
          </a:p>
        </p:txBody>
      </p:sp>
      <p:sp>
        <p:nvSpPr>
          <p:cNvPr id="4" name="Text 2"/>
          <p:cNvSpPr/>
          <p:nvPr/>
        </p:nvSpPr>
        <p:spPr>
          <a:xfrm>
            <a:off x="548640" y="6419088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de-DE" altLang="en-US" sz="8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Wenn aus einem Projekt zehn werden: Statusberichte, Risiken und Ressourcen in WORKSPACE.PM  ·  </a:t>
            </a:r>
            <a:pPr indent="0" marL="0">
              <a:buNone/>
            </a:pPr>
            <a:r>
              <a:rPr lang="de-DE" altLang="en-US" sz="800" u="sng" dirty="0">
                <a:solidFill>
                  <a:srgbClr val="1D4ED8"/>
                </a:solidFill>
                <a:latin typeface="Calibri" pitchFamily="34" charset="0"/>
                <a:ea typeface="Calibri" pitchFamily="34" charset="-122"/>
                <a:cs typeface="Calibri" pitchFamily="34" charset="-120"/>
                <a:hlinkClick r:id="rId1" invalidUrl="" action="" tgtFrame="" tooltip="workspace.pm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workspace.pm</a:t>
            </a:r>
            <a:endParaRPr lang="de-DE" sz="8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94415" cy="914400"/>
        </p:xfrm>
        <a:graphic>
          <a:graphicData uri="http://schemas.openxmlformats.org/drawingml/2006/table">
            <a:tbl>
              <a:tblPr/>
              <a:tblGrid>
                <a:gridCol w="1227258"/>
                <a:gridCol w="1570891"/>
                <a:gridCol w="1276349"/>
                <a:gridCol w="1865433"/>
                <a:gridCol w="1570891"/>
                <a:gridCol w="2258155"/>
                <a:gridCol w="1325439"/>
              </a:tblGrid>
              <a:tr h="51206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800" b="1" spc="100" kern="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STICHTAG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i="1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TT.MM.JJJJ (Stand der Zahlen)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800" b="1" spc="100" kern="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BERICHTSZEITRAUM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i="1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TT.MM. bis TT.MM.JJJJ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800" b="1" spc="100" kern="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PROJEKTLEITUNG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i="1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Name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800" b="1" spc="100" kern="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AUFTRAGGEBER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i="1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 oder Gremium, Organisation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800" b="1" spc="100" kern="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VERTEILER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i="1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z. B. Lenkungsausschuss, PMO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800" b="1" spc="100" kern="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LAUFZEIT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i="1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TT.MM.JJJJ - TT.MM.JJJJ (Monat x von y)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800" b="1" spc="100" kern="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STATUS DES BERICHTS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i="1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Entwurf, Eingereicht, Freigegeben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2084832"/>
          <a:ext cx="7360920" cy="914400"/>
        </p:xfrm>
        <a:graphic>
          <a:graphicData uri="http://schemas.openxmlformats.org/drawingml/2006/table">
            <a:tbl>
              <a:tblPr/>
              <a:tblGrid>
                <a:gridCol w="1234440"/>
                <a:gridCol w="1051560"/>
                <a:gridCol w="1143000"/>
                <a:gridCol w="3931920"/>
              </a:tblGrid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95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Bewertung</a:t>
                      </a:r>
                      <a:endParaRPr lang="de-DE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54864" marB="54864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95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Ampel</a:t>
                      </a:r>
                      <a:endParaRPr lang="de-DE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54864" marB="54864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95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Trend</a:t>
                      </a:r>
                      <a:endParaRPr lang="de-DE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54864" marB="54864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de-DE" altLang="en-US" sz="95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Begründung, Gegenmaßnahme</a:t>
                      </a:r>
                      <a:endParaRPr lang="de-DE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54864" marB="54864" anchor="b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1905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1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Gesamt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900" b="1" dirty="0">
                          <a:solidFill>
                            <a:srgbClr val="1453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 Grün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b="1" dirty="0">
                          <a:solidFill>
                            <a:srgbClr val="713F1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▲ Gelb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b="1" dirty="0">
                          <a:solidFill>
                            <a:srgbClr val="7F1D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■ Rot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9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↗ verbessert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→ unverändert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↘ verschlechtert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900" i="1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Zwei Sätze reichen. Der erste sagt, was los ist, der zweite, was das für den Endtermin heißt.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1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Termin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900" b="1" dirty="0">
                          <a:solidFill>
                            <a:srgbClr val="1453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 Grün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b="1" dirty="0">
                          <a:solidFill>
                            <a:srgbClr val="713F1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▲ Gelb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b="1" dirty="0">
                          <a:solidFill>
                            <a:srgbClr val="7F1D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■ Rot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9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↗ verbessert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→ unverändert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↘ verschlechtert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900" i="1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Plan gegen Ist je Meilenstein, Verschiebung in Wochen, Ursache. „Verzögert“ allein ist kein Status.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1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Kosten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900" b="1" dirty="0">
                          <a:solidFill>
                            <a:srgbClr val="1453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 Grün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b="1" dirty="0">
                          <a:solidFill>
                            <a:srgbClr val="713F1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▲ Gelb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b="1" dirty="0">
                          <a:solidFill>
                            <a:srgbClr val="7F1D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■ Rot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9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↗ verbessert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→ unverändert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↘ verschlechtert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900" i="1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Ist-Kosten immer neben dem Planwert zum Stichtag, nicht neben dem Gesamtbudget. 39 Prozent verbraucht sagt nichts, solange niemand weiß, ob 39 Prozent vorgesehen waren.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1000" b="1" dirty="0">
                          <a:solidFill>
                            <a:srgbClr val="0F172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Leistung / Qualität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900" b="1" dirty="0">
                          <a:solidFill>
                            <a:srgbClr val="14532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● Grün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b="1" dirty="0">
                          <a:solidFill>
                            <a:srgbClr val="713F1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▲ Gelb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b="1" dirty="0">
                          <a:solidFill>
                            <a:srgbClr val="7F1D1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■ Rot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9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↗ verbessert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→ unverändert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↘ verschlechtert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900" i="1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Hier gehört das hin, was das Projekt liefert - abgenommene Ergebnisse, Nutzungszahlen, offene Mängel.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183880" y="2084832"/>
          <a:ext cx="3459175" cy="914400"/>
        </p:xfrm>
        <a:graphic>
          <a:graphicData uri="http://schemas.openxmlformats.org/drawingml/2006/table">
            <a:tbl>
              <a:tblPr/>
              <a:tblGrid>
                <a:gridCol w="3459175"/>
              </a:tblGrid>
              <a:tr h="165415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800" b="1" spc="100" kern="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ENTSCHEIDUNGSBEDARF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i="1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der Lenkungsausschuss entscheiden soll, mit Betrag und Datum. Ein Statusbericht ohne diese Zeile wird zur Kenntnis genommen und weggelegt.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F172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  <a:tr h="202173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800" b="1" spc="100" kern="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NÄCHSTE SCHRITTE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i="1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Bis zum nächsten Bericht: Maßnahme, verantwortlich, bis wann.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4681728"/>
          <a:ext cx="7360920" cy="914400"/>
        </p:xfrm>
        <a:graphic>
          <a:graphicData uri="http://schemas.openxmlformats.org/drawingml/2006/table">
            <a:tbl>
              <a:tblPr/>
              <a:tblGrid>
                <a:gridCol w="2453640"/>
                <a:gridCol w="2453640"/>
                <a:gridCol w="2453640"/>
              </a:tblGrid>
              <a:tr h="107899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800" b="1" spc="100" kern="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FORTSCHRITT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i="1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__ % (Plan: __ %). Meilensteine: erreicht mit Datum, verschoben mit neuem Datum.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800" b="1" spc="100" kern="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RISIKEN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i="1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Nur die Risiken, die sich seit dem letzten Bericht geändert haben oder eine Entscheidung brauchen. Das vollständige Risikoregister ist ein eigenes Dokument.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de-DE" altLang="en-US" sz="800" b="1" spc="100" kern="0" dirty="0">
                          <a:solidFill>
                            <a:srgbClr val="4755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PROBLEME</a:t>
                      </a:r>
                      <a:endParaRPr lang="de-DE" sz="1200" dirty="0"/>
                    </a:p>
                    <a:p>
                      <a:pPr indent="0" marL="0">
                        <a:buNone/>
                      </a:pPr>
                      <a:r>
                        <a:rPr lang="de-DE" altLang="en-US" sz="900" i="1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Was bereits eingetreten ist und das Projekt behindert: Ursache, Auswirkung, wer sich darum kümmert.</a:t>
                      </a:r>
                      <a:endParaRPr lang="de-DE" sz="1200" dirty="0"/>
                    </a:p>
                  </a:txBody>
                  <a:tcPr marL="73152" marR="73152" marT="54864" marB="54864" anchor="t">
                    <a:lnL w="0" cap="flat" cmpd="sng" algn="ctr">
                      <a:noFill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8FC"/>
                    </a:solidFill>
                  </a:tcPr>
                </a:tc>
              </a:tr>
            </a:tbl>
          </a:graphicData>
        </a:graphic>
      </p:graphicFrame>
      <p:sp>
        <p:nvSpPr>
          <p:cNvPr id="9" name="Text 3"/>
          <p:cNvSpPr/>
          <p:nvPr/>
        </p:nvSpPr>
        <p:spPr>
          <a:xfrm>
            <a:off x="548640" y="5852160"/>
            <a:ext cx="1109441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de-DE" altLang="en-US" sz="800" b="1" dirty="0">
                <a:solidFill>
                  <a:srgbClr val="14532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● Grün: </a:t>
            </a:r>
            <a:pPr indent="0" marL="0">
              <a:buNone/>
            </a:pPr>
            <a:r>
              <a:rPr lang="de-DE" altLang="en-US" sz="8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 Plan, keine Maßnahme nötig.     </a:t>
            </a:r>
            <a:pPr indent="0" marL="0">
              <a:buNone/>
            </a:pPr>
            <a:r>
              <a:rPr lang="de-DE" altLang="en-US" sz="800" b="1" dirty="0">
                <a:solidFill>
                  <a:srgbClr val="713F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▲ Gelb: </a:t>
            </a:r>
            <a:pPr indent="0" marL="0">
              <a:buNone/>
            </a:pPr>
            <a:r>
              <a:rPr lang="de-DE" altLang="en-US" sz="8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Abweichung, die das Projekt selbst auffangen kann - mit Gegenmaßnahme im Bericht.     </a:t>
            </a:r>
            <a:pPr indent="0" marL="0">
              <a:buNone/>
            </a:pPr>
            <a:r>
              <a:rPr lang="de-DE" altLang="en-US" sz="800" b="1" dirty="0">
                <a:solidFill>
                  <a:srgbClr val="7F1D1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■ Rot: </a:t>
            </a:r>
            <a:pPr indent="0" marL="0">
              <a:buNone/>
            </a:pPr>
            <a:r>
              <a:rPr lang="de-DE" altLang="en-US" sz="8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Abweichung, die eine Entscheidung außerhalb des Projekts braucht, also vom Lenkungsausschuss oder Auftraggeber.</a:t>
            </a:r>
            <a:endParaRPr lang="de-DE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AMNAU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Projektstatusbericht - Vorlage (Statusfolie)</dc:title>
  <dc:subject>Projektstatusbericht als Statusfolie für Lenkungsausschuss und PMO</dc:subject>
  <dc:creator>WORKSPACE.PM</dc:creator>
  <cp:lastModifiedBy>WORKSPACE.PM</cp:lastModifiedBy>
  <cp:revision>1</cp:revision>
  <dcterms:created xsi:type="dcterms:W3CDTF">2026-09-29T14:38:59Z</dcterms:created>
  <dcterms:modified xsi:type="dcterms:W3CDTF">2026-09-29T14:38:59Z</dcterms:modified>
</cp:coreProperties>
</file>